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56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2"/>
    <p:restoredTop sz="94604"/>
  </p:normalViewPr>
  <p:slideViewPr>
    <p:cSldViewPr snapToGrid="0" snapToObjects="1">
      <p:cViewPr>
        <p:scale>
          <a:sx n="100" d="100"/>
          <a:sy n="100" d="100"/>
        </p:scale>
        <p:origin x="85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6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4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6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6255-D67B-B441-A737-D6DB4C4CCC87}" type="datetimeFigureOut">
              <a:rPr lang="en-US" smtClean="0"/>
              <a:t>3/5/18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24459" y="734518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1836" y="929390"/>
            <a:ext cx="524655" cy="1948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1836" y="1221698"/>
            <a:ext cx="524655" cy="1948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1232567" y="1059255"/>
            <a:ext cx="491301" cy="574673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56" y="454809"/>
            <a:ext cx="850254" cy="120889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30914" y="1958665"/>
            <a:ext cx="899410" cy="899410"/>
            <a:chOff x="830914" y="1958665"/>
            <a:chExt cx="899410" cy="899410"/>
          </a:xfrm>
        </p:grpSpPr>
        <p:sp>
          <p:nvSpPr>
            <p:cNvPr id="12" name="Rounded Rectangle 11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834624" y="3177543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940" y="3280025"/>
            <a:ext cx="712553" cy="71255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828169" y="4396421"/>
            <a:ext cx="899410" cy="899410"/>
            <a:chOff x="828169" y="4396421"/>
            <a:chExt cx="899410" cy="899410"/>
          </a:xfrm>
        </p:grpSpPr>
        <p:sp>
          <p:nvSpPr>
            <p:cNvPr id="19" name="Rounded Rectangle 18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215214" y="1958665"/>
            <a:ext cx="899410" cy="899410"/>
            <a:chOff x="2215214" y="1958665"/>
            <a:chExt cx="899410" cy="899410"/>
          </a:xfrm>
        </p:grpSpPr>
        <p:sp>
          <p:nvSpPr>
            <p:cNvPr id="25" name="Rounded Rectangle 24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92284" y="3303398"/>
            <a:ext cx="647699" cy="647699"/>
            <a:chOff x="2049550" y="3146889"/>
            <a:chExt cx="647699" cy="64769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9550" y="3146889"/>
              <a:ext cx="647699" cy="6476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593" y="3240282"/>
              <a:ext cx="261998" cy="261998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215214" y="628908"/>
            <a:ext cx="1086787" cy="1005020"/>
            <a:chOff x="2215214" y="628908"/>
            <a:chExt cx="1086787" cy="1005020"/>
          </a:xfrm>
        </p:grpSpPr>
        <p:sp>
          <p:nvSpPr>
            <p:cNvPr id="31" name="Rounded Rectangle 30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6617367" y="2953117"/>
            <a:ext cx="491301" cy="574673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39" name="Group 38"/>
          <p:cNvGrpSpPr/>
          <p:nvPr/>
        </p:nvGrpSpPr>
        <p:grpSpPr>
          <a:xfrm>
            <a:off x="2215214" y="3177543"/>
            <a:ext cx="899410" cy="899410"/>
            <a:chOff x="2215214" y="3177543"/>
            <a:chExt cx="899410" cy="899410"/>
          </a:xfrm>
        </p:grpSpPr>
        <p:sp>
          <p:nvSpPr>
            <p:cNvPr id="37" name="Rounded Rectangle 36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44" y="3392853"/>
            <a:ext cx="647699" cy="647699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2186603" y="4396421"/>
            <a:ext cx="899410" cy="899410"/>
            <a:chOff x="2186603" y="4396421"/>
            <a:chExt cx="899410" cy="899410"/>
          </a:xfrm>
        </p:grpSpPr>
        <p:sp>
          <p:nvSpPr>
            <p:cNvPr id="47" name="Rounded Rectangle 46"/>
            <p:cNvSpPr/>
            <p:nvPr/>
          </p:nvSpPr>
          <p:spPr>
            <a:xfrm>
              <a:off x="2186603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306738" y="499323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81130" y="4513259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3" idx="7"/>
            </p:cNvCxnSpPr>
            <p:nvPr/>
          </p:nvCxnSpPr>
          <p:spPr>
            <a:xfrm flipV="1">
              <a:off x="2470369" y="4704965"/>
              <a:ext cx="210761" cy="31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839982" y="5553453"/>
            <a:ext cx="899410" cy="899410"/>
            <a:chOff x="839982" y="5553453"/>
            <a:chExt cx="899410" cy="899410"/>
          </a:xfrm>
        </p:grpSpPr>
        <p:sp>
          <p:nvSpPr>
            <p:cNvPr id="59" name="Rounded Rectangle 58"/>
            <p:cNvSpPr/>
            <p:nvPr/>
          </p:nvSpPr>
          <p:spPr>
            <a:xfrm>
              <a:off x="839982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52344" y="568812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267243" y="6178984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Bent-Up Arrow 64"/>
            <p:cNvSpPr/>
            <p:nvPr/>
          </p:nvSpPr>
          <p:spPr>
            <a:xfrm rot="5400000">
              <a:off x="915536" y="5967676"/>
              <a:ext cx="420382" cy="244697"/>
            </a:xfrm>
            <a:prstGeom prst="bentUpArrow">
              <a:avLst>
                <a:gd name="adj1" fmla="val 7469"/>
                <a:gd name="adj2" fmla="val 14981"/>
                <a:gd name="adj3" fmla="val 275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215214" y="5553453"/>
            <a:ext cx="899410" cy="899410"/>
            <a:chOff x="2215214" y="5553453"/>
            <a:chExt cx="899410" cy="899410"/>
          </a:xfrm>
        </p:grpSpPr>
        <p:sp>
          <p:nvSpPr>
            <p:cNvPr id="74" name="Rounded Rectangle 73"/>
            <p:cNvSpPr/>
            <p:nvPr/>
          </p:nvSpPr>
          <p:spPr>
            <a:xfrm>
              <a:off x="2215214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=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306738" y="5907305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26025" y="5912156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96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200" dirty="0" smtClean="0"/>
              <a:t>Lack of resources on the side of ontology maintainers to implement large scale revisions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5692" y="137925"/>
            <a:ext cx="4332158" cy="6460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403" y="2252272"/>
            <a:ext cx="5318594" cy="38115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Revising even a simple restrictions can cost considerable resources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FBCV: part of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Revising entire branches of the ontology may be infeasible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aim to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develop a set of ontology design patterns (DOSP) based on the pattern we extracted and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automate the generation of definitions for branches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65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838200" y="2255520"/>
            <a:ext cx="2484120" cy="2529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1: Identify relevant phenotype ontologies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77294" y="2517143"/>
            <a:ext cx="899410" cy="899410"/>
            <a:chOff x="2215214" y="3177543"/>
            <a:chExt cx="899410" cy="899410"/>
          </a:xfrm>
        </p:grpSpPr>
        <p:sp>
          <p:nvSpPr>
            <p:cNvPr id="5" name="Rounded Rectangle 4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183621" y="2517143"/>
            <a:ext cx="899410" cy="899410"/>
            <a:chOff x="2215214" y="3177543"/>
            <a:chExt cx="899410" cy="899410"/>
          </a:xfrm>
        </p:grpSpPr>
        <p:sp>
          <p:nvSpPr>
            <p:cNvPr id="8" name="Rounded Rectangle 7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077294" y="3604263"/>
            <a:ext cx="899410" cy="899410"/>
            <a:chOff x="2215214" y="3177543"/>
            <a:chExt cx="899410" cy="899410"/>
          </a:xfrm>
        </p:grpSpPr>
        <p:sp>
          <p:nvSpPr>
            <p:cNvPr id="11" name="Rounded Rectangle 10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84734" y="3604263"/>
            <a:ext cx="899410" cy="899410"/>
            <a:chOff x="2215214" y="3177543"/>
            <a:chExt cx="899410" cy="899410"/>
          </a:xfrm>
        </p:grpSpPr>
        <p:sp>
          <p:nvSpPr>
            <p:cNvPr id="14" name="Rounded Rectangle 13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99" y="3074739"/>
            <a:ext cx="1344559" cy="13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2: Ensure inter-ontology consistency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687369" y="3408608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79685" y="3511090"/>
            <a:ext cx="712553" cy="71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29" y="3534463"/>
            <a:ext cx="647699" cy="647699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97167" y="2594798"/>
            <a:ext cx="2484120" cy="2529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36261" y="2856421"/>
            <a:ext cx="899410" cy="899410"/>
            <a:chOff x="2215214" y="3177543"/>
            <a:chExt cx="899410" cy="899410"/>
          </a:xfrm>
        </p:grpSpPr>
        <p:sp>
          <p:nvSpPr>
            <p:cNvPr id="23" name="Rounded Rectangle 22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842588" y="2856421"/>
            <a:ext cx="899410" cy="899410"/>
            <a:chOff x="2215214" y="3177543"/>
            <a:chExt cx="899410" cy="899410"/>
          </a:xfrm>
        </p:grpSpPr>
        <p:sp>
          <p:nvSpPr>
            <p:cNvPr id="26" name="Rounded Rectangle 25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736261" y="3943541"/>
            <a:ext cx="899410" cy="899410"/>
            <a:chOff x="2215214" y="3177543"/>
            <a:chExt cx="899410" cy="899410"/>
          </a:xfrm>
        </p:grpSpPr>
        <p:sp>
          <p:nvSpPr>
            <p:cNvPr id="29" name="Rounded Rectangle 28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843701" y="3943541"/>
            <a:ext cx="899410" cy="899410"/>
            <a:chOff x="2215214" y="3177543"/>
            <a:chExt cx="899410" cy="899410"/>
          </a:xfrm>
        </p:grpSpPr>
        <p:sp>
          <p:nvSpPr>
            <p:cNvPr id="32" name="Rounded Rectangle 31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06" y="3858313"/>
            <a:ext cx="1344559" cy="1344559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154348" y="3943541"/>
            <a:ext cx="792814" cy="77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8451" y="4038276"/>
            <a:ext cx="546686" cy="546686"/>
          </a:xfrm>
          <a:prstGeom prst="rect">
            <a:avLst/>
          </a:prstGeom>
          <a:noFill/>
        </p:spPr>
      </p:pic>
      <p:sp>
        <p:nvSpPr>
          <p:cNvPr id="37" name="Oval 36"/>
          <p:cNvSpPr/>
          <p:nvPr/>
        </p:nvSpPr>
        <p:spPr>
          <a:xfrm>
            <a:off x="4260971" y="3551292"/>
            <a:ext cx="411550" cy="409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7" y="457753"/>
            <a:ext cx="3314858" cy="236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 3: Support pattern reconciliation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9198864" y="3356940"/>
            <a:ext cx="2993136" cy="3501060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 flipH="1">
            <a:off x="0" y="3356940"/>
            <a:ext cx="2993136" cy="3501060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>
            <a:off x="757762" y="5689417"/>
            <a:ext cx="899410" cy="899410"/>
            <a:chOff x="830914" y="1958665"/>
            <a:chExt cx="899410" cy="899410"/>
          </a:xfrm>
        </p:grpSpPr>
        <p:sp>
          <p:nvSpPr>
            <p:cNvPr id="7" name="Rounded Rectangle 6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57082" y="5689417"/>
            <a:ext cx="899410" cy="899410"/>
            <a:chOff x="830914" y="1958665"/>
            <a:chExt cx="899410" cy="899410"/>
          </a:xfrm>
        </p:grpSpPr>
        <p:sp>
          <p:nvSpPr>
            <p:cNvPr id="11" name="Rounded Rectangle 10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3330" y="5684708"/>
            <a:ext cx="899410" cy="899410"/>
            <a:chOff x="2215214" y="1958665"/>
            <a:chExt cx="899410" cy="899410"/>
          </a:xfrm>
        </p:grpSpPr>
        <p:sp>
          <p:nvSpPr>
            <p:cNvPr id="15" name="Rounded Rectangle 14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3330" y="4258250"/>
            <a:ext cx="899410" cy="899410"/>
            <a:chOff x="828169" y="4396421"/>
            <a:chExt cx="899410" cy="899410"/>
          </a:xfrm>
        </p:grpSpPr>
        <p:sp>
          <p:nvSpPr>
            <p:cNvPr id="19" name="Rounded Rectangle 18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1755648" y="5992967"/>
            <a:ext cx="1856734" cy="2923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475607" y="5684708"/>
            <a:ext cx="899410" cy="899410"/>
            <a:chOff x="2215214" y="1958665"/>
            <a:chExt cx="899410" cy="899410"/>
          </a:xfrm>
        </p:grpSpPr>
        <p:sp>
          <p:nvSpPr>
            <p:cNvPr id="34" name="Rounded Rectangle 33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475607" y="4258250"/>
            <a:ext cx="899410" cy="899410"/>
            <a:chOff x="828169" y="4396421"/>
            <a:chExt cx="899410" cy="899410"/>
          </a:xfrm>
        </p:grpSpPr>
        <p:sp>
          <p:nvSpPr>
            <p:cNvPr id="38" name="Rounded Rectangle 37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ight Arrow 44"/>
          <p:cNvSpPr/>
          <p:nvPr/>
        </p:nvSpPr>
        <p:spPr>
          <a:xfrm rot="10800000">
            <a:off x="8530858" y="5981245"/>
            <a:ext cx="1856734" cy="2923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>
            <a:off x="4912693" y="4574549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705177" y="5797453"/>
            <a:ext cx="1112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Extract Pattern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6394" y="5808000"/>
            <a:ext cx="1112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Extract Pattern</a:t>
            </a:r>
            <a:endParaRPr lang="en-US" sz="1200" dirty="0"/>
          </a:p>
        </p:txBody>
      </p:sp>
      <p:sp>
        <p:nvSpPr>
          <p:cNvPr id="51" name="Left-Right Arrow 50"/>
          <p:cNvSpPr/>
          <p:nvPr/>
        </p:nvSpPr>
        <p:spPr>
          <a:xfrm>
            <a:off x="4886557" y="5977016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234563" y="5782063"/>
            <a:ext cx="1748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Logical Reconciliation</a:t>
            </a:r>
            <a:endParaRPr 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5155622" y="4383831"/>
            <a:ext cx="190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Syntactic Reconciliation</a:t>
            </a:r>
            <a:endParaRPr lang="en-US" sz="14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263034" y="5261822"/>
            <a:ext cx="0" cy="325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925311" y="5260929"/>
            <a:ext cx="0" cy="325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5400000" flipH="1" flipV="1">
            <a:off x="6126914" y="652182"/>
            <a:ext cx="12700" cy="9799320"/>
          </a:xfrm>
          <a:prstGeom prst="curvedConnector3">
            <a:avLst>
              <a:gd name="adj1" fmla="val 17424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  <a:effectLst>
            <a:glow rad="342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flipH="1">
            <a:off x="5747384" y="3132396"/>
            <a:ext cx="10557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Mapping</a:t>
            </a:r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825555" y="2109467"/>
            <a:ext cx="899410" cy="899410"/>
            <a:chOff x="2186603" y="4396421"/>
            <a:chExt cx="899410" cy="899410"/>
          </a:xfrm>
        </p:grpSpPr>
        <p:sp>
          <p:nvSpPr>
            <p:cNvPr id="69" name="Rounded Rectangle 68"/>
            <p:cNvSpPr/>
            <p:nvPr/>
          </p:nvSpPr>
          <p:spPr>
            <a:xfrm>
              <a:off x="2186603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06738" y="499323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81130" y="4513259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2470369" y="4704965"/>
              <a:ext cx="210761" cy="31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816510" y="1121048"/>
            <a:ext cx="899410" cy="899410"/>
            <a:chOff x="839982" y="5553453"/>
            <a:chExt cx="899410" cy="899410"/>
          </a:xfrm>
        </p:grpSpPr>
        <p:sp>
          <p:nvSpPr>
            <p:cNvPr id="74" name="Rounded Rectangle 73"/>
            <p:cNvSpPr/>
            <p:nvPr/>
          </p:nvSpPr>
          <p:spPr>
            <a:xfrm>
              <a:off x="839982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52344" y="568812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267243" y="6178984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Bent-Up Arrow 76"/>
            <p:cNvSpPr/>
            <p:nvPr/>
          </p:nvSpPr>
          <p:spPr>
            <a:xfrm rot="5400000">
              <a:off x="915536" y="5967676"/>
              <a:ext cx="420382" cy="244697"/>
            </a:xfrm>
            <a:prstGeom prst="bentUpArrow">
              <a:avLst>
                <a:gd name="adj1" fmla="val 7469"/>
                <a:gd name="adj2" fmla="val 14981"/>
                <a:gd name="adj3" fmla="val 275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825555" y="132443"/>
            <a:ext cx="899410" cy="899410"/>
            <a:chOff x="2215214" y="5553453"/>
            <a:chExt cx="899410" cy="899410"/>
          </a:xfrm>
        </p:grpSpPr>
        <p:sp>
          <p:nvSpPr>
            <p:cNvPr id="79" name="Rounded Rectangle 78"/>
            <p:cNvSpPr/>
            <p:nvPr/>
          </p:nvSpPr>
          <p:spPr>
            <a:xfrm>
              <a:off x="2215214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=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2306738" y="5907305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826025" y="5912156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65730" y="5837108"/>
            <a:ext cx="899410" cy="899410"/>
            <a:chOff x="2215214" y="1958665"/>
            <a:chExt cx="899410" cy="899410"/>
          </a:xfrm>
        </p:grpSpPr>
        <p:sp>
          <p:nvSpPr>
            <p:cNvPr id="88" name="Rounded Rectangle 87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28007" y="5837108"/>
            <a:ext cx="899410" cy="899410"/>
            <a:chOff x="2215214" y="1958665"/>
            <a:chExt cx="899410" cy="899410"/>
          </a:xfrm>
        </p:grpSpPr>
        <p:sp>
          <p:nvSpPr>
            <p:cNvPr id="92" name="Rounded Rectangle 91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Left-Right Arrow 94"/>
          <p:cNvSpPr/>
          <p:nvPr/>
        </p:nvSpPr>
        <p:spPr>
          <a:xfrm>
            <a:off x="5038957" y="6129416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9569" y="4680309"/>
            <a:ext cx="1086787" cy="1005020"/>
            <a:chOff x="2215214" y="628908"/>
            <a:chExt cx="1086787" cy="1005020"/>
          </a:xfrm>
        </p:grpSpPr>
        <p:sp>
          <p:nvSpPr>
            <p:cNvPr id="5" name="Rounded Rectangle 4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89254" y="3421710"/>
            <a:ext cx="899410" cy="899410"/>
            <a:chOff x="2215214" y="1958665"/>
            <a:chExt cx="899410" cy="899410"/>
          </a:xfrm>
        </p:grpSpPr>
        <p:sp>
          <p:nvSpPr>
            <p:cNvPr id="10" name="Rounded Rectangle 9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1017" y="3421710"/>
            <a:ext cx="899410" cy="899410"/>
            <a:chOff x="2215214" y="1958665"/>
            <a:chExt cx="899410" cy="899410"/>
          </a:xfrm>
        </p:grpSpPr>
        <p:sp>
          <p:nvSpPr>
            <p:cNvPr id="14" name="Rounded Rectangle 13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accent4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accent4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1362481" y="3714018"/>
            <a:ext cx="484719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70451" y="4673153"/>
            <a:ext cx="1086787" cy="1005020"/>
            <a:chOff x="2215214" y="628908"/>
            <a:chExt cx="1086787" cy="1005020"/>
          </a:xfrm>
        </p:grpSpPr>
        <p:sp>
          <p:nvSpPr>
            <p:cNvPr id="19" name="Rounded Rectangle 18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318850" y="257390"/>
            <a:ext cx="899410" cy="899410"/>
            <a:chOff x="830914" y="1958665"/>
            <a:chExt cx="899410" cy="899410"/>
          </a:xfrm>
        </p:grpSpPr>
        <p:sp>
          <p:nvSpPr>
            <p:cNvPr id="24" name="Rounded Rectangle 23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50613" y="253012"/>
            <a:ext cx="899410" cy="899410"/>
            <a:chOff x="830914" y="1958665"/>
            <a:chExt cx="899410" cy="899410"/>
          </a:xfrm>
        </p:grpSpPr>
        <p:sp>
          <p:nvSpPr>
            <p:cNvPr id="28" name="Rounded Rectangle 27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Left-Right Arrow 30"/>
          <p:cNvSpPr/>
          <p:nvPr/>
        </p:nvSpPr>
        <p:spPr>
          <a:xfrm>
            <a:off x="1392076" y="570817"/>
            <a:ext cx="484719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9730" y="1622835"/>
            <a:ext cx="899410" cy="899410"/>
            <a:chOff x="828169" y="4396421"/>
            <a:chExt cx="899410" cy="899410"/>
          </a:xfrm>
        </p:grpSpPr>
        <p:sp>
          <p:nvSpPr>
            <p:cNvPr id="33" name="Rounded Rectangle 32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9254" y="1934235"/>
            <a:ext cx="899410" cy="899410"/>
            <a:chOff x="828169" y="4396421"/>
            <a:chExt cx="899410" cy="899410"/>
          </a:xfrm>
        </p:grpSpPr>
        <p:sp>
          <p:nvSpPr>
            <p:cNvPr id="40" name="Rounded Rectangle 39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050613" y="1622835"/>
            <a:ext cx="899410" cy="899410"/>
            <a:chOff x="830914" y="1958665"/>
            <a:chExt cx="899410" cy="899410"/>
          </a:xfrm>
        </p:grpSpPr>
        <p:sp>
          <p:nvSpPr>
            <p:cNvPr id="47" name="Rounded Rectangle 46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0456" y="1934592"/>
            <a:ext cx="899410" cy="899410"/>
            <a:chOff x="830914" y="1958665"/>
            <a:chExt cx="899410" cy="899410"/>
          </a:xfrm>
        </p:grpSpPr>
        <p:sp>
          <p:nvSpPr>
            <p:cNvPr id="51" name="Rounded Rectangle 50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15343" y="1709057"/>
            <a:ext cx="2754086" cy="892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Phenotype pattern workbench UI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8172" y="674915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</a:t>
            </a:r>
            <a:r>
              <a:rPr lang="en-US" smtClean="0"/>
              <a:t>pattern workbench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5343" y="322295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Phenotype Pattern Analytics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4343" y="1709057"/>
            <a:ext cx="2754086" cy="892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Phenotype Analysis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4343" y="322295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Union Analytics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Union Debugger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Union Inference </a:t>
            </a:r>
            <a:r>
              <a:rPr lang="en-US" sz="1400" dirty="0" err="1" smtClean="0"/>
              <a:t>Analyser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993568" y="487836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Utilities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7821385" y="2601685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693228" y="2601685"/>
            <a:ext cx="751115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70612" y="2601685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370611" y="4115581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0816" r="21119"/>
          <a:stretch/>
        </p:blipFill>
        <p:spPr>
          <a:xfrm>
            <a:off x="2569025" y="1807029"/>
            <a:ext cx="849086" cy="731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20816" r="21119"/>
          <a:stretch/>
        </p:blipFill>
        <p:spPr>
          <a:xfrm>
            <a:off x="8893625" y="1807029"/>
            <a:ext cx="849086" cy="731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Straight Arrow Connector 29"/>
          <p:cNvCxnSpPr/>
          <p:nvPr/>
        </p:nvCxnSpPr>
        <p:spPr>
          <a:xfrm flipH="1">
            <a:off x="5693228" y="4115581"/>
            <a:ext cx="751116" cy="621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5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4736553" cy="16002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7281816" cy="4418351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Reconcile modelling patterns across phenotype ontologies to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Facilitate interoperability,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Improve general quality and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Improve (semantic) similarity scoring.</a:t>
            </a:r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Current problems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Hidden modelling errors (mo#11)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Insufficient documentation of patterns used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Lack of resources on the side of ontology maintainers to implement large scale revisions</a:t>
            </a:r>
          </a:p>
          <a:p>
            <a:pPr marL="742950" lvl="1" indent="-285750">
              <a:buFont typeface="Arial" charset="0"/>
              <a:buChar char="•"/>
            </a:pPr>
            <a:endParaRPr lang="en-US" sz="2200" dirty="0" smtClean="0"/>
          </a:p>
          <a:p>
            <a:pPr marL="1200150" lvl="2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786203" y="-13940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modelling errors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7009789" cy="381158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While, thanks to OBO tooling, many ontologies appear relatively error free, </a:t>
            </a:r>
            <a:r>
              <a:rPr lang="en-US" sz="2000" b="1" dirty="0" smtClean="0">
                <a:solidFill>
                  <a:srgbClr val="00B0F0"/>
                </a:solidFill>
              </a:rPr>
              <a:t>their union often is not</a:t>
            </a:r>
            <a:r>
              <a:rPr lang="en-US" sz="2000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P1: Inconsistent interpretations of the world: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 err="1" smtClean="0"/>
              <a:t>MF:memory</a:t>
            </a:r>
            <a:r>
              <a:rPr lang="en-US" sz="1600" dirty="0" smtClean="0"/>
              <a:t> vs </a:t>
            </a:r>
            <a:r>
              <a:rPr lang="en-US" sz="1600" dirty="0" err="1" smtClean="0"/>
              <a:t>GO:memory</a:t>
            </a:r>
            <a:endParaRPr lang="en-US" sz="16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P2: modelling mistakes that were not captured because of incomplete constraints (MP: unresponsive to tactile stimuli)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We develop tool support (reporting)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to quickly screen a set of ontologies for compatibility issues.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B0F0"/>
                </a:solidFill>
              </a:rPr>
              <a:t>identify the sources of the inconsistencies </a:t>
            </a:r>
            <a:r>
              <a:rPr lang="en-US" sz="1800" dirty="0" smtClean="0"/>
              <a:t>and lobby the ontology maintainers to fix them.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Ultimately, we hope this will help </a:t>
            </a:r>
            <a:r>
              <a:rPr lang="en-US" sz="2000" dirty="0" smtClean="0">
                <a:solidFill>
                  <a:srgbClr val="00B0F0"/>
                </a:solidFill>
              </a:rPr>
              <a:t>UPHENO </a:t>
            </a:r>
            <a:r>
              <a:rPr lang="en-US" sz="2000" dirty="0" smtClean="0"/>
              <a:t>to generate better mappings, and </a:t>
            </a:r>
            <a:r>
              <a:rPr lang="en-US" sz="2000" b="1" dirty="0" err="1" smtClean="0">
                <a:solidFill>
                  <a:srgbClr val="00B0F0"/>
                </a:solidFill>
              </a:rPr>
              <a:t>monarch.owl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/>
              <a:t>to be of the highest possible quality.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98853" y="561148"/>
            <a:ext cx="1648764" cy="1858010"/>
            <a:chOff x="816429" y="2914357"/>
            <a:chExt cx="1648764" cy="1858010"/>
          </a:xfrm>
        </p:grpSpPr>
        <p:sp>
          <p:nvSpPr>
            <p:cNvPr id="6" name="Rounded Rectangle 5"/>
            <p:cNvSpPr/>
            <p:nvPr/>
          </p:nvSpPr>
          <p:spPr>
            <a:xfrm>
              <a:off x="816429" y="3069772"/>
              <a:ext cx="1415142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822" y="3194112"/>
              <a:ext cx="873074" cy="13990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526" y="2914357"/>
              <a:ext cx="605667" cy="60650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912099" y="1063172"/>
            <a:ext cx="213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Profile adherence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Coherency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396600" y="2408557"/>
            <a:ext cx="3068413" cy="1955550"/>
            <a:chOff x="846153" y="4199478"/>
            <a:chExt cx="3068413" cy="1955550"/>
          </a:xfrm>
        </p:grpSpPr>
        <p:sp>
          <p:nvSpPr>
            <p:cNvPr id="11" name="Rounded Rectangle 10"/>
            <p:cNvSpPr/>
            <p:nvPr/>
          </p:nvSpPr>
          <p:spPr>
            <a:xfrm>
              <a:off x="846153" y="4452433"/>
              <a:ext cx="2770835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822" y="4505360"/>
              <a:ext cx="996464" cy="15967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793" y="4505360"/>
              <a:ext cx="996464" cy="15967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962" y="4199478"/>
              <a:ext cx="721604" cy="67650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96600" y="4533945"/>
            <a:ext cx="2590900" cy="1941805"/>
            <a:chOff x="4793482" y="2177419"/>
            <a:chExt cx="2590900" cy="1941805"/>
          </a:xfrm>
        </p:grpSpPr>
        <p:sp>
          <p:nvSpPr>
            <p:cNvPr id="16" name="Rounded Rectangle 15"/>
            <p:cNvSpPr/>
            <p:nvPr/>
          </p:nvSpPr>
          <p:spPr>
            <a:xfrm>
              <a:off x="4793482" y="2416629"/>
              <a:ext cx="2413013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3489" y="2560419"/>
              <a:ext cx="408635" cy="6548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120" y="2535735"/>
              <a:ext cx="408635" cy="654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1143" y="3359168"/>
              <a:ext cx="408635" cy="65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583" y="3359168"/>
              <a:ext cx="408635" cy="654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0751" y="2560419"/>
              <a:ext cx="408635" cy="6548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1887" y="3399247"/>
              <a:ext cx="408635" cy="654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2778" y="2177419"/>
              <a:ext cx="721604" cy="67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8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-9513"/>
            <a:ext cx="11352212" cy="6809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211" y="592111"/>
            <a:ext cx="3932237" cy="1600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200" dirty="0" smtClean="0"/>
              <a:t>Insufficient documentation of patterns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7211" y="2192311"/>
            <a:ext cx="3932237" cy="38115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order to consolidate, we first need to understand which patterns exist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have developed an approach that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Generates patterns by instantiating existing definitions with more general ones.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Quantifies the impact of a pattern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Enables easy exploration through DL Queries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(Across a set of ontologies)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aim to build up a dynamic report on patterns used that can suggest patterns for reconciliation modelling based on a number of impact measures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4" grpI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4835</TotalTime>
  <Words>356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Objective 1: Identify relevant phenotype ontologies</vt:lpstr>
      <vt:lpstr>Objective 2: Ensure inter-ontology consistency</vt:lpstr>
      <vt:lpstr>Objective 3: Support pattern reconciliation</vt:lpstr>
      <vt:lpstr>PowerPoint Presentation</vt:lpstr>
      <vt:lpstr>PowerPoint Presentation</vt:lpstr>
      <vt:lpstr>Goal</vt:lpstr>
      <vt:lpstr>Hidden modelling errors</vt:lpstr>
      <vt:lpstr>Insufficient documentation of patterns used</vt:lpstr>
      <vt:lpstr>Lack of resources on the side of ontology maintainers to implement large scale revisions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2018-02-21T08:21:02Z</dcterms:created>
  <dcterms:modified xsi:type="dcterms:W3CDTF">2018-03-08T18:48:02Z</dcterms:modified>
</cp:coreProperties>
</file>